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3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7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Proxima Nova" panose="02000506030000020004" pitchFamily="2" charset="0"/>
      <p:regular r:id="rId31"/>
      <p:bold r:id="rId32"/>
      <p:italic r:id="rId33"/>
      <p:boldItalic r:id="rId34"/>
    </p:embeddedFont>
    <p:embeddedFont>
      <p:font typeface="Proxima Nova Extrabold" panose="02000506030000020004" pitchFamily="2" charset="0"/>
      <p:bold r:id="rId35"/>
    </p:embeddedFont>
    <p:embeddedFont>
      <p:font typeface="Proxima Nova Semibold" panose="02000506030000020004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j99uVx8Ew0nBCYYqA0Trb4Y08e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>
      <p:cViewPr varScale="1">
        <p:scale>
          <a:sx n="136" d="100"/>
          <a:sy n="136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adebe09cc_2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g22adebe09cc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adebe09cc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2adebe09cc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22adebe09cc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adebe09cc_7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adebe09cc_7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2adebe09cc_7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adebe09cc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2adebe09cc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adebe09cc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adebe09cc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adebe09cc_6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2adebe09cc_6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adebe09cc_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2adebe09cc_6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adebe09cc_6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2adebe09cc_6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2adebe09cc_6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2adebe09cc_6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adebe09cc_6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2adebe09cc_6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14409fbf8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214409fbf84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g214409fbf84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adebe09cc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2adebe09cc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adebe09c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adebe09cc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22adebe09cc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adebe09c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adebe09cc_2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22adebe09cc_2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2adebe09c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2adebe09cc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22adebe09cc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2adebe09cc_18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2adebe09cc_18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22adebe09cc_18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adebe09cc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adebe09cc_18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2adebe09cc_18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adebe09cc_18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2adebe09cc_18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50129bbdd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1e50129bbdd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adebe09cc_7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adebe09cc_7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adebe09cc_7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adebe09cc_7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adebe09cc_7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adebe09cc_7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22adebe09cc_7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adebe09cc_7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2adebe09cc_7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2adebe09cc_7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 Light">
  <p:cSld name="1_Cover Ligh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12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9" name="Google Shape;19;p27"/>
          <p:cNvSpPr txBox="1">
            <a:spLocks noGrp="1"/>
          </p:cNvSpPr>
          <p:nvPr>
            <p:ph type="ctrTitle"/>
          </p:nvPr>
        </p:nvSpPr>
        <p:spPr>
          <a:xfrm>
            <a:off x="511043" y="2211197"/>
            <a:ext cx="3108543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subTitle" idx="1"/>
          </p:nvPr>
        </p:nvSpPr>
        <p:spPr>
          <a:xfrm>
            <a:off x="511043" y="2635125"/>
            <a:ext cx="2379177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1" name="Google Shape;2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160" y="1005061"/>
            <a:ext cx="3351721" cy="1094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>
            <a:spLocks noGrp="1"/>
          </p:cNvSpPr>
          <p:nvPr>
            <p:ph type="pic" idx="2"/>
          </p:nvPr>
        </p:nvSpPr>
        <p:spPr>
          <a:xfrm>
            <a:off x="3887391" y="847507"/>
            <a:ext cx="4629150" cy="388185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5"/>
          <p:cNvSpPr txBox="1">
            <a:spLocks noGrp="1"/>
          </p:cNvSpPr>
          <p:nvPr>
            <p:ph type="body" idx="1"/>
          </p:nvPr>
        </p:nvSpPr>
        <p:spPr>
          <a:xfrm>
            <a:off x="629841" y="853461"/>
            <a:ext cx="2949178" cy="388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title"/>
          </p:nvPr>
        </p:nvSpPr>
        <p:spPr>
          <a:xfrm>
            <a:off x="628650" y="126096"/>
            <a:ext cx="7886700" cy="47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dt" idx="10"/>
          </p:nvPr>
        </p:nvSpPr>
        <p:spPr>
          <a:xfrm>
            <a:off x="5124712" y="4891679"/>
            <a:ext cx="2057400" cy="14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ftr" idx="11"/>
          </p:nvPr>
        </p:nvSpPr>
        <p:spPr>
          <a:xfrm>
            <a:off x="866537" y="4892040"/>
            <a:ext cx="3086100" cy="14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6" cy="17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6"/>
          <p:cNvSpPr txBox="1">
            <a:spLocks noGrp="1"/>
          </p:cNvSpPr>
          <p:nvPr>
            <p:ph type="title"/>
          </p:nvPr>
        </p:nvSpPr>
        <p:spPr>
          <a:xfrm>
            <a:off x="628650" y="101600"/>
            <a:ext cx="7886700" cy="62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5124712" y="4891679"/>
            <a:ext cx="2057400" cy="14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866537" y="4892040"/>
            <a:ext cx="3086100" cy="14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6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6" cy="17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3" name="Google Shape;83;p49"/>
          <p:cNvSpPr txBox="1">
            <a:spLocks noGrp="1"/>
          </p:cNvSpPr>
          <p:nvPr>
            <p:ph type="dt" idx="10"/>
          </p:nvPr>
        </p:nvSpPr>
        <p:spPr>
          <a:xfrm>
            <a:off x="5124712" y="4891679"/>
            <a:ext cx="2057400" cy="14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9"/>
          <p:cNvSpPr txBox="1">
            <a:spLocks noGrp="1"/>
          </p:cNvSpPr>
          <p:nvPr>
            <p:ph type="sldNum" idx="12"/>
          </p:nvPr>
        </p:nvSpPr>
        <p:spPr>
          <a:xfrm>
            <a:off x="8354187" y="4891246"/>
            <a:ext cx="505206" cy="14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49"/>
          <p:cNvSpPr txBox="1">
            <a:spLocks noGrp="1"/>
          </p:cNvSpPr>
          <p:nvPr>
            <p:ph type="ftr" idx="11"/>
          </p:nvPr>
        </p:nvSpPr>
        <p:spPr>
          <a:xfrm>
            <a:off x="866537" y="4892040"/>
            <a:ext cx="3086100" cy="14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0"/>
          <p:cNvSpPr txBox="1">
            <a:spLocks noGrp="1"/>
          </p:cNvSpPr>
          <p:nvPr>
            <p:ph type="dt" idx="10"/>
          </p:nvPr>
        </p:nvSpPr>
        <p:spPr>
          <a:xfrm>
            <a:off x="5124712" y="4891679"/>
            <a:ext cx="2057400" cy="14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0"/>
          <p:cNvSpPr txBox="1">
            <a:spLocks noGrp="1"/>
          </p:cNvSpPr>
          <p:nvPr>
            <p:ph type="ftr" idx="11"/>
          </p:nvPr>
        </p:nvSpPr>
        <p:spPr>
          <a:xfrm>
            <a:off x="866537" y="4892040"/>
            <a:ext cx="3086100" cy="14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0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6" cy="17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adebe09cc_6_130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2" name="Google Shape;92;g22adebe09cc_6_130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3" name="Google Shape;93;g22adebe09cc_6_130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22adebe09cc_6_1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Dark">
  <p:cSld name="Cover Dar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g22adebe09cc_2_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2" y="379"/>
            <a:ext cx="9142658" cy="5142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22adebe09cc_2_8"/>
          <p:cNvSpPr txBox="1">
            <a:spLocks noGrp="1"/>
          </p:cNvSpPr>
          <p:nvPr>
            <p:ph type="ctrTitle"/>
          </p:nvPr>
        </p:nvSpPr>
        <p:spPr>
          <a:xfrm>
            <a:off x="511044" y="3253014"/>
            <a:ext cx="31086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22adebe09cc_2_8"/>
          <p:cNvSpPr txBox="1">
            <a:spLocks noGrp="1"/>
          </p:cNvSpPr>
          <p:nvPr>
            <p:ph type="subTitle" idx="1"/>
          </p:nvPr>
        </p:nvSpPr>
        <p:spPr>
          <a:xfrm>
            <a:off x="511044" y="3676942"/>
            <a:ext cx="23793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07" name="Google Shape;107;g22adebe09cc_2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174" y="2016068"/>
            <a:ext cx="3402690" cy="1111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adebe09cc_20_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g22adebe09cc_20_7"/>
          <p:cNvPicPr preferRelativeResize="0"/>
          <p:nvPr/>
        </p:nvPicPr>
        <p:blipFill rotWithShape="1">
          <a:blip r:embed="rId2">
            <a:alphaModFix/>
          </a:blip>
          <a:srcRect l="51228" t="33234" r="15668" b="33661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2adebe09cc_20_7"/>
          <p:cNvSpPr/>
          <p:nvPr/>
        </p:nvSpPr>
        <p:spPr>
          <a:xfrm>
            <a:off x="950900" y="115250"/>
            <a:ext cx="8193000" cy="5028300"/>
          </a:xfrm>
          <a:prstGeom prst="rect">
            <a:avLst/>
          </a:prstGeom>
          <a:gradFill>
            <a:gsLst>
              <a:gs pos="0">
                <a:schemeClr val="lt1"/>
              </a:gs>
              <a:gs pos="63000">
                <a:schemeClr val="lt1"/>
              </a:gs>
              <a:gs pos="100000">
                <a:srgbClr val="297EC0">
                  <a:alpha val="2823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22adebe09cc_20_7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0" cy="17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Clr>
                <a:srgbClr val="000000"/>
              </a:buClr>
              <a:buSzPts val="700"/>
              <a:buFont typeface="Arial"/>
              <a:buNone/>
              <a:defRPr/>
            </a:lvl1pPr>
            <a:lvl2pPr lvl="1">
              <a:buClr>
                <a:srgbClr val="000000"/>
              </a:buClr>
              <a:buSzPts val="700"/>
              <a:buFont typeface="Arial"/>
              <a:buNone/>
              <a:defRPr/>
            </a:lvl2pPr>
            <a:lvl3pPr lvl="2">
              <a:buClr>
                <a:srgbClr val="000000"/>
              </a:buClr>
              <a:buSzPts val="700"/>
              <a:buFont typeface="Arial"/>
              <a:buNone/>
              <a:defRPr/>
            </a:lvl3pPr>
            <a:lvl4pPr lvl="3">
              <a:buClr>
                <a:srgbClr val="000000"/>
              </a:buClr>
              <a:buSzPts val="700"/>
              <a:buFont typeface="Arial"/>
              <a:buNone/>
              <a:defRPr/>
            </a:lvl4pPr>
            <a:lvl5pPr lvl="4">
              <a:buClr>
                <a:srgbClr val="000000"/>
              </a:buClr>
              <a:buSzPts val="700"/>
              <a:buFont typeface="Arial"/>
              <a:buNone/>
              <a:defRPr/>
            </a:lvl5pPr>
            <a:lvl6pPr lvl="5">
              <a:buClr>
                <a:srgbClr val="000000"/>
              </a:buClr>
              <a:buSzPts val="700"/>
              <a:buFont typeface="Arial"/>
              <a:buNone/>
              <a:defRPr/>
            </a:lvl6pPr>
            <a:lvl7pPr lvl="6">
              <a:buClr>
                <a:srgbClr val="000000"/>
              </a:buClr>
              <a:buSzPts val="700"/>
              <a:buFont typeface="Arial"/>
              <a:buNone/>
              <a:defRPr/>
            </a:lvl7pPr>
            <a:lvl8pPr lvl="7">
              <a:buClr>
                <a:srgbClr val="000000"/>
              </a:buClr>
              <a:buSzPts val="700"/>
              <a:buFont typeface="Arial"/>
              <a:buNone/>
              <a:defRPr/>
            </a:lvl8pPr>
            <a:lvl9pPr lvl="8">
              <a:buClr>
                <a:srgbClr val="000000"/>
              </a:buClr>
              <a:buSzPts val="7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3" name="Google Shape;113;g22adebe09cc_20_7"/>
          <p:cNvPicPr preferRelativeResize="0"/>
          <p:nvPr/>
        </p:nvPicPr>
        <p:blipFill rotWithShape="1">
          <a:blip r:embed="rId3">
            <a:alphaModFix/>
          </a:blip>
          <a:srcRect l="20073" t="16753" r="21979" b="16580"/>
          <a:stretch/>
        </p:blipFill>
        <p:spPr>
          <a:xfrm>
            <a:off x="3876825" y="1449075"/>
            <a:ext cx="1390352" cy="140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22adebe09cc_20_7"/>
          <p:cNvSpPr txBox="1"/>
          <p:nvPr/>
        </p:nvSpPr>
        <p:spPr>
          <a:xfrm>
            <a:off x="4704075" y="3652325"/>
            <a:ext cx="414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2adebe09cc_20_7"/>
          <p:cNvSpPr txBox="1">
            <a:spLocks noGrp="1"/>
          </p:cNvSpPr>
          <p:nvPr>
            <p:ph type="title"/>
          </p:nvPr>
        </p:nvSpPr>
        <p:spPr>
          <a:xfrm>
            <a:off x="1845300" y="3031675"/>
            <a:ext cx="5453400" cy="35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63CA3"/>
              </a:buClr>
              <a:buSzPts val="3000"/>
              <a:buNone/>
              <a:defRPr sz="3000">
                <a:solidFill>
                  <a:srgbClr val="163CA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g22adebe09cc_20_7"/>
          <p:cNvSpPr txBox="1">
            <a:spLocks noGrp="1"/>
          </p:cNvSpPr>
          <p:nvPr>
            <p:ph type="title" idx="2"/>
          </p:nvPr>
        </p:nvSpPr>
        <p:spPr>
          <a:xfrm>
            <a:off x="1845300" y="3520325"/>
            <a:ext cx="5453400" cy="35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C99E8"/>
              </a:buClr>
              <a:buSzPts val="1600"/>
              <a:buNone/>
              <a:defRPr sz="1600" b="0">
                <a:solidFill>
                  <a:srgbClr val="4C99E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2adebe09cc_2_13"/>
          <p:cNvSpPr txBox="1">
            <a:spLocks noGrp="1"/>
          </p:cNvSpPr>
          <p:nvPr>
            <p:ph type="title"/>
          </p:nvPr>
        </p:nvSpPr>
        <p:spPr>
          <a:xfrm>
            <a:off x="628650" y="144366"/>
            <a:ext cx="78867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22adebe09cc_2_13"/>
          <p:cNvSpPr txBox="1">
            <a:spLocks noGrp="1"/>
          </p:cNvSpPr>
          <p:nvPr>
            <p:ph type="body" idx="1"/>
          </p:nvPr>
        </p:nvSpPr>
        <p:spPr>
          <a:xfrm>
            <a:off x="628650" y="853461"/>
            <a:ext cx="7886700" cy="37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  <a:defRPr/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/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/>
            </a:lvl4pPr>
            <a:lvl5pPr marL="2286000" marR="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Symbols"/>
              <a:buChar char="▪"/>
              <a:defRPr/>
            </a:lvl5pPr>
            <a:lvl6pPr marL="2743200" lvl="5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Char char="▪"/>
              <a:defRPr sz="900">
                <a:solidFill>
                  <a:schemeClr val="dk2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g22adebe09cc_2_13"/>
          <p:cNvSpPr txBox="1">
            <a:spLocks noGrp="1"/>
          </p:cNvSpPr>
          <p:nvPr>
            <p:ph type="dt" idx="10"/>
          </p:nvPr>
        </p:nvSpPr>
        <p:spPr>
          <a:xfrm>
            <a:off x="5124712" y="4891679"/>
            <a:ext cx="20574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22adebe09cc_2_13"/>
          <p:cNvSpPr txBox="1">
            <a:spLocks noGrp="1"/>
          </p:cNvSpPr>
          <p:nvPr>
            <p:ph type="ftr" idx="11"/>
          </p:nvPr>
        </p:nvSpPr>
        <p:spPr>
          <a:xfrm>
            <a:off x="866537" y="4892040"/>
            <a:ext cx="3086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22adebe09cc_2_13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Light">
  <p:cSld name="Cover Ligh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22adebe09cc_2_19"/>
          <p:cNvPicPr preferRelativeResize="0"/>
          <p:nvPr/>
        </p:nvPicPr>
        <p:blipFill rotWithShape="1">
          <a:blip r:embed="rId2">
            <a:alphaModFix/>
          </a:blip>
          <a:srcRect l="-56864" r="-2777"/>
          <a:stretch/>
        </p:blipFill>
        <p:spPr>
          <a:xfrm>
            <a:off x="0" y="0"/>
            <a:ext cx="9144001" cy="514312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25" name="Google Shape;125;g22adebe09cc_2_19"/>
          <p:cNvSpPr txBox="1">
            <a:spLocks noGrp="1"/>
          </p:cNvSpPr>
          <p:nvPr>
            <p:ph type="ctrTitle"/>
          </p:nvPr>
        </p:nvSpPr>
        <p:spPr>
          <a:xfrm>
            <a:off x="511043" y="3230528"/>
            <a:ext cx="3108600" cy="34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22adebe09cc_2_19"/>
          <p:cNvSpPr txBox="1">
            <a:spLocks noGrp="1"/>
          </p:cNvSpPr>
          <p:nvPr>
            <p:ph type="subTitle" idx="1"/>
          </p:nvPr>
        </p:nvSpPr>
        <p:spPr>
          <a:xfrm>
            <a:off x="511043" y="3654456"/>
            <a:ext cx="2379300" cy="25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27" name="Google Shape;127;g22adebe09cc_2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160" y="2024392"/>
            <a:ext cx="3351723" cy="1094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Light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adebe09cc_2_24"/>
          <p:cNvSpPr txBox="1">
            <a:spLocks noGrp="1"/>
          </p:cNvSpPr>
          <p:nvPr>
            <p:ph type="title"/>
          </p:nvPr>
        </p:nvSpPr>
        <p:spPr>
          <a:xfrm>
            <a:off x="623888" y="432197"/>
            <a:ext cx="45150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22adebe09cc_2_24"/>
          <p:cNvSpPr txBox="1">
            <a:spLocks noGrp="1"/>
          </p:cNvSpPr>
          <p:nvPr>
            <p:ph type="body" idx="1"/>
          </p:nvPr>
        </p:nvSpPr>
        <p:spPr>
          <a:xfrm>
            <a:off x="623888" y="2591991"/>
            <a:ext cx="45150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500"/>
              <a:buNone/>
              <a:defRPr sz="1500">
                <a:solidFill>
                  <a:srgbClr val="888BC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350"/>
              <a:buNone/>
              <a:defRPr sz="1350">
                <a:solidFill>
                  <a:srgbClr val="888BC0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 txBox="1">
            <a:spLocks noGrp="1"/>
          </p:cNvSpPr>
          <p:nvPr>
            <p:ph type="title"/>
          </p:nvPr>
        </p:nvSpPr>
        <p:spPr>
          <a:xfrm>
            <a:off x="628650" y="144366"/>
            <a:ext cx="7886700" cy="57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body" idx="1"/>
          </p:nvPr>
        </p:nvSpPr>
        <p:spPr>
          <a:xfrm>
            <a:off x="628650" y="853461"/>
            <a:ext cx="7886700" cy="377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  <a:defRPr/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/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/>
            </a:lvl4pPr>
            <a:lvl5pPr marL="2286000" marR="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Symbols"/>
              <a:buChar char="▪"/>
              <a:defRPr/>
            </a:lvl5pPr>
            <a:lvl6pPr marL="2743200" lvl="5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Char char="▪"/>
              <a:defRPr sz="900">
                <a:solidFill>
                  <a:schemeClr val="dk2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dt" idx="10"/>
          </p:nvPr>
        </p:nvSpPr>
        <p:spPr>
          <a:xfrm>
            <a:off x="5124712" y="4891679"/>
            <a:ext cx="2057400" cy="14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ftr" idx="11"/>
          </p:nvPr>
        </p:nvSpPr>
        <p:spPr>
          <a:xfrm>
            <a:off x="866537" y="4892040"/>
            <a:ext cx="3086100" cy="14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6" cy="17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hite">
  <p:cSld name="Section Header Whit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adebe09cc_2_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22adebe09cc_2_27"/>
          <p:cNvSpPr txBox="1">
            <a:spLocks noGrp="1"/>
          </p:cNvSpPr>
          <p:nvPr>
            <p:ph type="title"/>
          </p:nvPr>
        </p:nvSpPr>
        <p:spPr>
          <a:xfrm>
            <a:off x="623888" y="432197"/>
            <a:ext cx="45150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22adebe09cc_2_27"/>
          <p:cNvSpPr txBox="1">
            <a:spLocks noGrp="1"/>
          </p:cNvSpPr>
          <p:nvPr>
            <p:ph type="body" idx="1"/>
          </p:nvPr>
        </p:nvSpPr>
        <p:spPr>
          <a:xfrm>
            <a:off x="623888" y="2591991"/>
            <a:ext cx="45150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500"/>
              <a:buNone/>
              <a:defRPr sz="1500">
                <a:solidFill>
                  <a:srgbClr val="888BC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350"/>
              <a:buNone/>
              <a:defRPr sz="1350">
                <a:solidFill>
                  <a:srgbClr val="888BC0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g22adebe09cc_2_27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adebe09cc_2_32"/>
          <p:cNvSpPr txBox="1">
            <a:spLocks noGrp="1"/>
          </p:cNvSpPr>
          <p:nvPr>
            <p:ph type="title"/>
          </p:nvPr>
        </p:nvSpPr>
        <p:spPr>
          <a:xfrm>
            <a:off x="628650" y="104396"/>
            <a:ext cx="78867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22adebe09cc_2_32"/>
          <p:cNvSpPr txBox="1">
            <a:spLocks noGrp="1"/>
          </p:cNvSpPr>
          <p:nvPr>
            <p:ph type="body" idx="1"/>
          </p:nvPr>
        </p:nvSpPr>
        <p:spPr>
          <a:xfrm>
            <a:off x="628650" y="896119"/>
            <a:ext cx="3886200" cy="3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/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/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g22adebe09cc_2_32"/>
          <p:cNvSpPr txBox="1">
            <a:spLocks noGrp="1"/>
          </p:cNvSpPr>
          <p:nvPr>
            <p:ph type="body" idx="2"/>
          </p:nvPr>
        </p:nvSpPr>
        <p:spPr>
          <a:xfrm>
            <a:off x="4629150" y="896119"/>
            <a:ext cx="3886200" cy="3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/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/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g22adebe09cc_2_32"/>
          <p:cNvSpPr txBox="1">
            <a:spLocks noGrp="1"/>
          </p:cNvSpPr>
          <p:nvPr>
            <p:ph type="dt" idx="10"/>
          </p:nvPr>
        </p:nvSpPr>
        <p:spPr>
          <a:xfrm>
            <a:off x="5124712" y="4891679"/>
            <a:ext cx="20574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22adebe09cc_2_32"/>
          <p:cNvSpPr txBox="1">
            <a:spLocks noGrp="1"/>
          </p:cNvSpPr>
          <p:nvPr>
            <p:ph type="ftr" idx="11"/>
          </p:nvPr>
        </p:nvSpPr>
        <p:spPr>
          <a:xfrm>
            <a:off x="866537" y="4892040"/>
            <a:ext cx="3086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22adebe09cc_2_32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adebe09cc_2_39"/>
          <p:cNvSpPr txBox="1">
            <a:spLocks noGrp="1"/>
          </p:cNvSpPr>
          <p:nvPr>
            <p:ph type="title"/>
          </p:nvPr>
        </p:nvSpPr>
        <p:spPr>
          <a:xfrm>
            <a:off x="628650" y="107682"/>
            <a:ext cx="78867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22adebe09cc_2_39"/>
          <p:cNvSpPr txBox="1">
            <a:spLocks noGrp="1"/>
          </p:cNvSpPr>
          <p:nvPr>
            <p:ph type="body" idx="1"/>
          </p:nvPr>
        </p:nvSpPr>
        <p:spPr>
          <a:xfrm>
            <a:off x="629842" y="889397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6" name="Google Shape;146;g22adebe09cc_2_39"/>
          <p:cNvSpPr txBox="1">
            <a:spLocks noGrp="1"/>
          </p:cNvSpPr>
          <p:nvPr>
            <p:ph type="body" idx="2"/>
          </p:nvPr>
        </p:nvSpPr>
        <p:spPr>
          <a:xfrm>
            <a:off x="629842" y="1507332"/>
            <a:ext cx="3868200" cy="3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/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/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22adebe09cc_2_39"/>
          <p:cNvSpPr txBox="1">
            <a:spLocks noGrp="1"/>
          </p:cNvSpPr>
          <p:nvPr>
            <p:ph type="body" idx="3"/>
          </p:nvPr>
        </p:nvSpPr>
        <p:spPr>
          <a:xfrm>
            <a:off x="4629150" y="889397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8" name="Google Shape;148;g22adebe09cc_2_39"/>
          <p:cNvSpPr txBox="1">
            <a:spLocks noGrp="1"/>
          </p:cNvSpPr>
          <p:nvPr>
            <p:ph type="body" idx="4"/>
          </p:nvPr>
        </p:nvSpPr>
        <p:spPr>
          <a:xfrm>
            <a:off x="4629150" y="1507332"/>
            <a:ext cx="3887400" cy="3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/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/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g22adebe09cc_2_39"/>
          <p:cNvSpPr txBox="1">
            <a:spLocks noGrp="1"/>
          </p:cNvSpPr>
          <p:nvPr>
            <p:ph type="dt" idx="10"/>
          </p:nvPr>
        </p:nvSpPr>
        <p:spPr>
          <a:xfrm>
            <a:off x="5124712" y="4891679"/>
            <a:ext cx="20574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g22adebe09cc_2_39"/>
          <p:cNvSpPr txBox="1">
            <a:spLocks noGrp="1"/>
          </p:cNvSpPr>
          <p:nvPr>
            <p:ph type="ftr" idx="11"/>
          </p:nvPr>
        </p:nvSpPr>
        <p:spPr>
          <a:xfrm>
            <a:off x="866537" y="4892040"/>
            <a:ext cx="3086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22adebe09cc_2_39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adebe09cc_2_48"/>
          <p:cNvSpPr txBox="1">
            <a:spLocks noGrp="1"/>
          </p:cNvSpPr>
          <p:nvPr>
            <p:ph type="title"/>
          </p:nvPr>
        </p:nvSpPr>
        <p:spPr>
          <a:xfrm>
            <a:off x="628650" y="101600"/>
            <a:ext cx="78867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22adebe09cc_2_48"/>
          <p:cNvSpPr txBox="1">
            <a:spLocks noGrp="1"/>
          </p:cNvSpPr>
          <p:nvPr>
            <p:ph type="dt" idx="10"/>
          </p:nvPr>
        </p:nvSpPr>
        <p:spPr>
          <a:xfrm>
            <a:off x="5124712" y="4891679"/>
            <a:ext cx="20574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22adebe09cc_2_48"/>
          <p:cNvSpPr txBox="1">
            <a:spLocks noGrp="1"/>
          </p:cNvSpPr>
          <p:nvPr>
            <p:ph type="ftr" idx="11"/>
          </p:nvPr>
        </p:nvSpPr>
        <p:spPr>
          <a:xfrm>
            <a:off x="866537" y="4892040"/>
            <a:ext cx="3086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g22adebe09cc_2_48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adebe09cc_2_53"/>
          <p:cNvSpPr txBox="1">
            <a:spLocks noGrp="1"/>
          </p:cNvSpPr>
          <p:nvPr>
            <p:ph type="body" idx="1"/>
          </p:nvPr>
        </p:nvSpPr>
        <p:spPr>
          <a:xfrm>
            <a:off x="3887391" y="834893"/>
            <a:ext cx="4629300" cy="3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oto Sans Symbols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Char char="▪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59" name="Google Shape;159;g22adebe09cc_2_53"/>
          <p:cNvSpPr txBox="1">
            <a:spLocks noGrp="1"/>
          </p:cNvSpPr>
          <p:nvPr>
            <p:ph type="body" idx="2"/>
          </p:nvPr>
        </p:nvSpPr>
        <p:spPr>
          <a:xfrm>
            <a:off x="629841" y="840846"/>
            <a:ext cx="2949300" cy="3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60" name="Google Shape;160;g22adebe09cc_2_53"/>
          <p:cNvSpPr txBox="1">
            <a:spLocks noGrp="1"/>
          </p:cNvSpPr>
          <p:nvPr>
            <p:ph type="title"/>
          </p:nvPr>
        </p:nvSpPr>
        <p:spPr>
          <a:xfrm>
            <a:off x="629841" y="126097"/>
            <a:ext cx="73815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22adebe09cc_2_53"/>
          <p:cNvSpPr txBox="1">
            <a:spLocks noGrp="1"/>
          </p:cNvSpPr>
          <p:nvPr>
            <p:ph type="dt" idx="10"/>
          </p:nvPr>
        </p:nvSpPr>
        <p:spPr>
          <a:xfrm>
            <a:off x="5124712" y="4891679"/>
            <a:ext cx="20574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g22adebe09cc_2_53"/>
          <p:cNvSpPr txBox="1">
            <a:spLocks noGrp="1"/>
          </p:cNvSpPr>
          <p:nvPr>
            <p:ph type="ftr" idx="11"/>
          </p:nvPr>
        </p:nvSpPr>
        <p:spPr>
          <a:xfrm>
            <a:off x="866537" y="4892040"/>
            <a:ext cx="3086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g22adebe09cc_2_53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adebe09cc_2_60"/>
          <p:cNvSpPr>
            <a:spLocks noGrp="1"/>
          </p:cNvSpPr>
          <p:nvPr>
            <p:ph type="pic" idx="2"/>
          </p:nvPr>
        </p:nvSpPr>
        <p:spPr>
          <a:xfrm>
            <a:off x="3887391" y="847507"/>
            <a:ext cx="4629300" cy="38820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g22adebe09cc_2_60"/>
          <p:cNvSpPr txBox="1">
            <a:spLocks noGrp="1"/>
          </p:cNvSpPr>
          <p:nvPr>
            <p:ph type="body" idx="1"/>
          </p:nvPr>
        </p:nvSpPr>
        <p:spPr>
          <a:xfrm>
            <a:off x="629841" y="853461"/>
            <a:ext cx="2949300" cy="3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67" name="Google Shape;167;g22adebe09cc_2_60"/>
          <p:cNvSpPr txBox="1">
            <a:spLocks noGrp="1"/>
          </p:cNvSpPr>
          <p:nvPr>
            <p:ph type="title"/>
          </p:nvPr>
        </p:nvSpPr>
        <p:spPr>
          <a:xfrm>
            <a:off x="628650" y="126096"/>
            <a:ext cx="78867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22adebe09cc_2_60"/>
          <p:cNvSpPr txBox="1">
            <a:spLocks noGrp="1"/>
          </p:cNvSpPr>
          <p:nvPr>
            <p:ph type="dt" idx="10"/>
          </p:nvPr>
        </p:nvSpPr>
        <p:spPr>
          <a:xfrm>
            <a:off x="5124712" y="4891679"/>
            <a:ext cx="20574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g22adebe09cc_2_60"/>
          <p:cNvSpPr txBox="1">
            <a:spLocks noGrp="1"/>
          </p:cNvSpPr>
          <p:nvPr>
            <p:ph type="ftr" idx="11"/>
          </p:nvPr>
        </p:nvSpPr>
        <p:spPr>
          <a:xfrm>
            <a:off x="866537" y="4892040"/>
            <a:ext cx="3086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g22adebe09cc_2_60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14409fbf84_0_168"/>
          <p:cNvSpPr txBox="1">
            <a:spLocks noGrp="1"/>
          </p:cNvSpPr>
          <p:nvPr>
            <p:ph type="title"/>
          </p:nvPr>
        </p:nvSpPr>
        <p:spPr>
          <a:xfrm>
            <a:off x="628650" y="144365"/>
            <a:ext cx="78867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214409fbf84_0_168"/>
          <p:cNvSpPr txBox="1">
            <a:spLocks noGrp="1"/>
          </p:cNvSpPr>
          <p:nvPr>
            <p:ph type="body" idx="1"/>
          </p:nvPr>
        </p:nvSpPr>
        <p:spPr>
          <a:xfrm>
            <a:off x="628650" y="853460"/>
            <a:ext cx="7886700" cy="37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g214409fbf84_0_168"/>
          <p:cNvSpPr txBox="1">
            <a:spLocks noGrp="1"/>
          </p:cNvSpPr>
          <p:nvPr>
            <p:ph type="sldNum" idx="12"/>
          </p:nvPr>
        </p:nvSpPr>
        <p:spPr>
          <a:xfrm>
            <a:off x="8656403" y="4866761"/>
            <a:ext cx="203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Light">
  <p:cSld name="Cover Ligh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28"/>
          <p:cNvPicPr preferRelativeResize="0"/>
          <p:nvPr/>
        </p:nvPicPr>
        <p:blipFill rotWithShape="1">
          <a:blip r:embed="rId2">
            <a:alphaModFix/>
          </a:blip>
          <a:srcRect l="-56860" r="-2786"/>
          <a:stretch/>
        </p:blipFill>
        <p:spPr>
          <a:xfrm>
            <a:off x="0" y="0"/>
            <a:ext cx="9144000" cy="514312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4" name="Google Shape;34;p28"/>
          <p:cNvSpPr txBox="1">
            <a:spLocks noGrp="1"/>
          </p:cNvSpPr>
          <p:nvPr>
            <p:ph type="ctrTitle"/>
          </p:nvPr>
        </p:nvSpPr>
        <p:spPr>
          <a:xfrm>
            <a:off x="511043" y="3230528"/>
            <a:ext cx="3108543" cy="3416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subTitle" idx="1"/>
          </p:nvPr>
        </p:nvSpPr>
        <p:spPr>
          <a:xfrm>
            <a:off x="511043" y="3654456"/>
            <a:ext cx="2379177" cy="2585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36" name="Google Shape;3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160" y="2024392"/>
            <a:ext cx="3351721" cy="1094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Light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 txBox="1">
            <a:spLocks noGrp="1"/>
          </p:cNvSpPr>
          <p:nvPr>
            <p:ph type="title"/>
          </p:nvPr>
        </p:nvSpPr>
        <p:spPr>
          <a:xfrm>
            <a:off x="623888" y="432197"/>
            <a:ext cx="451504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body" idx="1"/>
          </p:nvPr>
        </p:nvSpPr>
        <p:spPr>
          <a:xfrm>
            <a:off x="623888" y="2591991"/>
            <a:ext cx="451504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500"/>
              <a:buNone/>
              <a:defRPr sz="1500">
                <a:solidFill>
                  <a:srgbClr val="888BC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350"/>
              <a:buNone/>
              <a:defRPr sz="1350">
                <a:solidFill>
                  <a:srgbClr val="888BC0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hite">
  <p:cSld name="Section Header Whit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1"/>
          <p:cNvSpPr txBox="1">
            <a:spLocks noGrp="1"/>
          </p:cNvSpPr>
          <p:nvPr>
            <p:ph type="title"/>
          </p:nvPr>
        </p:nvSpPr>
        <p:spPr>
          <a:xfrm>
            <a:off x="623888" y="432197"/>
            <a:ext cx="451504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body" idx="1"/>
          </p:nvPr>
        </p:nvSpPr>
        <p:spPr>
          <a:xfrm>
            <a:off x="623888" y="2591991"/>
            <a:ext cx="451504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500"/>
              <a:buNone/>
              <a:defRPr sz="1500">
                <a:solidFill>
                  <a:srgbClr val="888BC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350"/>
              <a:buNone/>
              <a:defRPr sz="1350">
                <a:solidFill>
                  <a:srgbClr val="888BC0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BC0"/>
              </a:buClr>
              <a:buSzPts val="1200"/>
              <a:buNone/>
              <a:defRPr sz="1200">
                <a:solidFill>
                  <a:srgbClr val="888BC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6" cy="17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>
            <a:spLocks noGrp="1"/>
          </p:cNvSpPr>
          <p:nvPr>
            <p:ph type="title"/>
          </p:nvPr>
        </p:nvSpPr>
        <p:spPr>
          <a:xfrm>
            <a:off x="628650" y="104396"/>
            <a:ext cx="7886700" cy="62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1"/>
          </p:nvPr>
        </p:nvSpPr>
        <p:spPr>
          <a:xfrm>
            <a:off x="628650" y="896119"/>
            <a:ext cx="3886200" cy="373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/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/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body" idx="2"/>
          </p:nvPr>
        </p:nvSpPr>
        <p:spPr>
          <a:xfrm>
            <a:off x="4629150" y="896119"/>
            <a:ext cx="3886200" cy="373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/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/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dt" idx="10"/>
          </p:nvPr>
        </p:nvSpPr>
        <p:spPr>
          <a:xfrm>
            <a:off x="5124712" y="4891679"/>
            <a:ext cx="2057400" cy="14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ftr" idx="11"/>
          </p:nvPr>
        </p:nvSpPr>
        <p:spPr>
          <a:xfrm>
            <a:off x="866537" y="4892040"/>
            <a:ext cx="3086100" cy="14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6" cy="17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3"/>
          <p:cNvSpPr txBox="1">
            <a:spLocks noGrp="1"/>
          </p:cNvSpPr>
          <p:nvPr>
            <p:ph type="title"/>
          </p:nvPr>
        </p:nvSpPr>
        <p:spPr>
          <a:xfrm>
            <a:off x="628650" y="107682"/>
            <a:ext cx="7886700" cy="624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629842" y="889397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body" idx="2"/>
          </p:nvPr>
        </p:nvSpPr>
        <p:spPr>
          <a:xfrm>
            <a:off x="629842" y="1507332"/>
            <a:ext cx="3868340" cy="313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/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/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3"/>
          </p:nvPr>
        </p:nvSpPr>
        <p:spPr>
          <a:xfrm>
            <a:off x="4629150" y="889397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4"/>
          </p:nvPr>
        </p:nvSpPr>
        <p:spPr>
          <a:xfrm>
            <a:off x="4629150" y="1507332"/>
            <a:ext cx="3887391" cy="313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/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/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/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Symbols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5124712" y="4891679"/>
            <a:ext cx="2057400" cy="14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866537" y="4892040"/>
            <a:ext cx="3086100" cy="14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6" cy="17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body" idx="1"/>
          </p:nvPr>
        </p:nvSpPr>
        <p:spPr>
          <a:xfrm>
            <a:off x="3887391" y="834893"/>
            <a:ext cx="4629150" cy="3894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oto Sans Symbols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Char char="▪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body" idx="2"/>
          </p:nvPr>
        </p:nvSpPr>
        <p:spPr>
          <a:xfrm>
            <a:off x="629841" y="840846"/>
            <a:ext cx="2949178" cy="3894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title"/>
          </p:nvPr>
        </p:nvSpPr>
        <p:spPr>
          <a:xfrm>
            <a:off x="629841" y="126097"/>
            <a:ext cx="7381494" cy="47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dt" idx="10"/>
          </p:nvPr>
        </p:nvSpPr>
        <p:spPr>
          <a:xfrm>
            <a:off x="5124712" y="4891679"/>
            <a:ext cx="2057400" cy="14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ftr" idx="11"/>
          </p:nvPr>
        </p:nvSpPr>
        <p:spPr>
          <a:xfrm>
            <a:off x="866537" y="4892040"/>
            <a:ext cx="3086100" cy="14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6" cy="17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71" y="756"/>
            <a:ext cx="9142656" cy="514274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6"/>
          <p:cNvSpPr txBox="1">
            <a:spLocks noGrp="1"/>
          </p:cNvSpPr>
          <p:nvPr>
            <p:ph type="body" idx="1"/>
          </p:nvPr>
        </p:nvSpPr>
        <p:spPr>
          <a:xfrm>
            <a:off x="628650" y="853461"/>
            <a:ext cx="7886700" cy="377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dt" idx="10"/>
          </p:nvPr>
        </p:nvSpPr>
        <p:spPr>
          <a:xfrm>
            <a:off x="5124712" y="4891679"/>
            <a:ext cx="2057400" cy="14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6" cy="17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title"/>
          </p:nvPr>
        </p:nvSpPr>
        <p:spPr>
          <a:xfrm>
            <a:off x="628650" y="126096"/>
            <a:ext cx="7886700" cy="47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" name="Google Shape;15;p2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15015" y="4881290"/>
            <a:ext cx="521112" cy="17020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6"/>
          <p:cNvSpPr txBox="1">
            <a:spLocks noGrp="1"/>
          </p:cNvSpPr>
          <p:nvPr>
            <p:ph type="ftr" idx="11"/>
          </p:nvPr>
        </p:nvSpPr>
        <p:spPr>
          <a:xfrm>
            <a:off x="866537" y="4892040"/>
            <a:ext cx="3086100" cy="14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1FAFE"/>
            </a:gs>
            <a:gs pos="74000">
              <a:srgbClr val="8DD8FF"/>
            </a:gs>
            <a:gs pos="83000">
              <a:srgbClr val="8DD8FF"/>
            </a:gs>
            <a:gs pos="100000">
              <a:srgbClr val="B3E5FF"/>
            </a:gs>
          </a:gsLst>
          <a:lin ang="5400012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22adebe09cc_2_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71" y="756"/>
            <a:ext cx="9142658" cy="514274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2adebe09cc_2_0"/>
          <p:cNvSpPr txBox="1">
            <a:spLocks noGrp="1"/>
          </p:cNvSpPr>
          <p:nvPr>
            <p:ph type="body" idx="1"/>
          </p:nvPr>
        </p:nvSpPr>
        <p:spPr>
          <a:xfrm>
            <a:off x="628650" y="853461"/>
            <a:ext cx="7886700" cy="37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g22adebe09cc_2_0"/>
          <p:cNvSpPr txBox="1">
            <a:spLocks noGrp="1"/>
          </p:cNvSpPr>
          <p:nvPr>
            <p:ph type="dt" idx="10"/>
          </p:nvPr>
        </p:nvSpPr>
        <p:spPr>
          <a:xfrm>
            <a:off x="5124712" y="4891679"/>
            <a:ext cx="2057400" cy="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g22adebe09cc_2_0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g22adebe09cc_2_0"/>
          <p:cNvSpPr txBox="1">
            <a:spLocks noGrp="1"/>
          </p:cNvSpPr>
          <p:nvPr>
            <p:ph type="title"/>
          </p:nvPr>
        </p:nvSpPr>
        <p:spPr>
          <a:xfrm>
            <a:off x="628650" y="126096"/>
            <a:ext cx="78867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1" name="Google Shape;101;g22adebe09cc_2_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15015" y="4881290"/>
            <a:ext cx="521113" cy="17020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22adebe09cc_2_0"/>
          <p:cNvSpPr txBox="1">
            <a:spLocks noGrp="1"/>
          </p:cNvSpPr>
          <p:nvPr>
            <p:ph type="ftr" idx="11"/>
          </p:nvPr>
        </p:nvSpPr>
        <p:spPr>
          <a:xfrm>
            <a:off x="866537" y="4892040"/>
            <a:ext cx="3086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solarsystem.nasa.gov/planet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uehrJS_PkgNjn0Z-Q5QmgEAI8DqIM8Dz?usp=shari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lab.research.google.com/drive/1Rq3Iz0bObqVPq61N6COWhZzg-WI86NMa?usp=sharing" TargetMode="External"/><Relationship Id="rId5" Type="http://schemas.openxmlformats.org/officeDocument/2006/relationships/hyperlink" Target="https://colab.research.google.com/drive/1lWvvql4LfV3DJSu9u9_Pa6CRlolErdfj?usp=sharing" TargetMode="External"/><Relationship Id="rId4" Type="http://schemas.openxmlformats.org/officeDocument/2006/relationships/hyperlink" Target="https://colab.research.google.com/drive/1m0dMS-E09m3qiFoT6iqMdGS81sIv39eu?usp=shari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rdAILabs/Demo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irdai.com/try-bol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adebe09cc_2_67"/>
          <p:cNvSpPr txBox="1"/>
          <p:nvPr/>
        </p:nvSpPr>
        <p:spPr>
          <a:xfrm>
            <a:off x="492298" y="4161813"/>
            <a:ext cx="4069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</a:pPr>
            <a:r>
              <a:rPr lang="en-US" sz="1500" dirty="0">
                <a:solidFill>
                  <a:schemeClr val="accent1"/>
                </a:solidFill>
              </a:rPr>
              <a:t>India Hackathon</a:t>
            </a:r>
            <a:endParaRPr sz="15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</a:pPr>
            <a:r>
              <a:rPr lang="en-US" sz="1500" dirty="0">
                <a:solidFill>
                  <a:schemeClr val="accent1"/>
                </a:solidFill>
              </a:rPr>
              <a:t>4 Aug 2023</a:t>
            </a:r>
            <a:endParaRPr sz="15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2adebe09cc_7_0"/>
          <p:cNvSpPr txBox="1">
            <a:spLocks noGrp="1"/>
          </p:cNvSpPr>
          <p:nvPr>
            <p:ph type="title"/>
          </p:nvPr>
        </p:nvSpPr>
        <p:spPr>
          <a:xfrm>
            <a:off x="628650" y="144366"/>
            <a:ext cx="7886700" cy="579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Neural Search on a URL</a:t>
            </a:r>
            <a:endParaRPr/>
          </a:p>
        </p:txBody>
      </p:sp>
      <p:sp>
        <p:nvSpPr>
          <p:cNvPr id="252" name="Google Shape;252;g22adebe09cc_7_0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0" cy="17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53" name="Google Shape;253;g22adebe09cc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50" y="723966"/>
            <a:ext cx="8002499" cy="384104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2adebe09cc_7_0"/>
          <p:cNvSpPr txBox="1"/>
          <p:nvPr/>
        </p:nvSpPr>
        <p:spPr>
          <a:xfrm>
            <a:off x="2793300" y="4565000"/>
            <a:ext cx="3557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  <a:hlinkClick r:id="rId4"/>
              </a:rPr>
              <a:t>https://solarsystem.nasa.gov/planets/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adebe09cc_7_31"/>
          <p:cNvSpPr txBox="1">
            <a:spLocks noGrp="1"/>
          </p:cNvSpPr>
          <p:nvPr>
            <p:ph type="title"/>
          </p:nvPr>
        </p:nvSpPr>
        <p:spPr>
          <a:xfrm>
            <a:off x="628650" y="189665"/>
            <a:ext cx="7886700" cy="5796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Proxima Nova"/>
                <a:ea typeface="Proxima Nova"/>
                <a:cs typeface="Proxima Nova"/>
                <a:sym typeface="Proxima Nova"/>
              </a:rPr>
              <a:t>Example CSV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" name="Google Shape;261;g22adebe09cc_7_31"/>
          <p:cNvSpPr txBox="1">
            <a:spLocks noGrp="1"/>
          </p:cNvSpPr>
          <p:nvPr>
            <p:ph type="sldNum" idx="12"/>
          </p:nvPr>
        </p:nvSpPr>
        <p:spPr>
          <a:xfrm>
            <a:off x="8656403" y="4866761"/>
            <a:ext cx="203100" cy="2001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62" name="Google Shape;262;g22adebe09cc_7_31"/>
          <p:cNvPicPr preferRelativeResize="0"/>
          <p:nvPr/>
        </p:nvPicPr>
        <p:blipFill rotWithShape="1">
          <a:blip r:embed="rId3">
            <a:alphaModFix/>
          </a:blip>
          <a:srcRect b="51100"/>
          <a:stretch/>
        </p:blipFill>
        <p:spPr>
          <a:xfrm>
            <a:off x="628650" y="1193497"/>
            <a:ext cx="7886701" cy="291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adebe09cc_6_5"/>
          <p:cNvSpPr txBox="1">
            <a:spLocks noGrp="1"/>
          </p:cNvSpPr>
          <p:nvPr>
            <p:ph type="title"/>
          </p:nvPr>
        </p:nvSpPr>
        <p:spPr>
          <a:xfrm>
            <a:off x="773700" y="1613875"/>
            <a:ext cx="7596600" cy="153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Create your own Neural Database</a:t>
            </a:r>
            <a:endParaRPr sz="34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adebe09cc_6_9"/>
          <p:cNvSpPr txBox="1">
            <a:spLocks noGrp="1"/>
          </p:cNvSpPr>
          <p:nvPr>
            <p:ph type="title"/>
          </p:nvPr>
        </p:nvSpPr>
        <p:spPr>
          <a:xfrm>
            <a:off x="628650" y="144365"/>
            <a:ext cx="7886700" cy="5796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Proxima Nova"/>
                <a:ea typeface="Proxima Nova"/>
                <a:cs typeface="Proxima Nova"/>
                <a:sym typeface="Proxima Nova"/>
              </a:rPr>
              <a:t>Neural DB for Gmail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3" name="Google Shape;273;g22adebe09cc_6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38" y="723965"/>
            <a:ext cx="8237517" cy="4114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adebe09cc_6_14"/>
          <p:cNvSpPr txBox="1">
            <a:spLocks noGrp="1"/>
          </p:cNvSpPr>
          <p:nvPr>
            <p:ph type="title"/>
          </p:nvPr>
        </p:nvSpPr>
        <p:spPr>
          <a:xfrm>
            <a:off x="628650" y="144365"/>
            <a:ext cx="7886700" cy="5796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b="1">
                <a:latin typeface="Proxima Nova"/>
                <a:ea typeface="Proxima Nova"/>
                <a:cs typeface="Proxima Nova"/>
                <a:sym typeface="Proxima Nova"/>
              </a:rPr>
              <a:t>Neural DB for CrunchBase</a:t>
            </a:r>
            <a:endParaRPr/>
          </a:p>
        </p:txBody>
      </p:sp>
      <p:pic>
        <p:nvPicPr>
          <p:cNvPr id="279" name="Google Shape;279;g22adebe09cc_6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75" y="905415"/>
            <a:ext cx="8839204" cy="1834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2adebe09cc_6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75" y="2882422"/>
            <a:ext cx="7176474" cy="2098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adebe09cc_6_20"/>
          <p:cNvSpPr txBox="1">
            <a:spLocks noGrp="1"/>
          </p:cNvSpPr>
          <p:nvPr>
            <p:ph type="title"/>
          </p:nvPr>
        </p:nvSpPr>
        <p:spPr>
          <a:xfrm>
            <a:off x="628650" y="144365"/>
            <a:ext cx="7886700" cy="5796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Proxima Nova"/>
                <a:ea typeface="Proxima Nova"/>
                <a:cs typeface="Proxima Nova"/>
                <a:sym typeface="Proxima Nova"/>
              </a:rPr>
              <a:t>Neural DB for Audio Transcription</a:t>
            </a:r>
            <a:endParaRPr/>
          </a:p>
        </p:txBody>
      </p:sp>
      <p:pic>
        <p:nvPicPr>
          <p:cNvPr id="286" name="Google Shape;286;g22adebe09cc_6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50" y="1234765"/>
            <a:ext cx="8839204" cy="2291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2adebe09cc_6_25"/>
          <p:cNvSpPr txBox="1">
            <a:spLocks noGrp="1"/>
          </p:cNvSpPr>
          <p:nvPr>
            <p:ph type="title"/>
          </p:nvPr>
        </p:nvSpPr>
        <p:spPr>
          <a:xfrm>
            <a:off x="628650" y="144365"/>
            <a:ext cx="7886700" cy="5796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Proxima Nova"/>
                <a:ea typeface="Proxima Nova"/>
                <a:cs typeface="Proxima Nova"/>
                <a:sym typeface="Proxima Nova"/>
              </a:rPr>
              <a:t>Neural DB for Code</a:t>
            </a:r>
            <a:endParaRPr/>
          </a:p>
        </p:txBody>
      </p:sp>
      <p:pic>
        <p:nvPicPr>
          <p:cNvPr id="292" name="Google Shape;292;g22adebe09cc_6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50715"/>
            <a:ext cx="8839204" cy="2257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adebe09cc_6_30"/>
          <p:cNvSpPr txBox="1">
            <a:spLocks noGrp="1"/>
          </p:cNvSpPr>
          <p:nvPr>
            <p:ph type="title"/>
          </p:nvPr>
        </p:nvSpPr>
        <p:spPr>
          <a:xfrm>
            <a:off x="628650" y="144365"/>
            <a:ext cx="7886700" cy="5796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Proxima Nova"/>
                <a:ea typeface="Proxima Nova"/>
                <a:cs typeface="Proxima Nova"/>
                <a:sym typeface="Proxima Nova"/>
              </a:rPr>
              <a:t>Neural DB for Notion</a:t>
            </a:r>
            <a:endParaRPr/>
          </a:p>
        </p:txBody>
      </p:sp>
      <p:pic>
        <p:nvPicPr>
          <p:cNvPr id="298" name="Google Shape;298;g22adebe09cc_6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992615"/>
            <a:ext cx="8839204" cy="2753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2adebe09cc_6_72"/>
          <p:cNvSpPr txBox="1">
            <a:spLocks noGrp="1"/>
          </p:cNvSpPr>
          <p:nvPr>
            <p:ph type="body" idx="1"/>
          </p:nvPr>
        </p:nvSpPr>
        <p:spPr>
          <a:xfrm>
            <a:off x="628650" y="853460"/>
            <a:ext cx="7886700" cy="37794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Proxima Nova Semibold"/>
              <a:buChar char="●"/>
            </a:pPr>
            <a:r>
              <a:rPr lang="en-US" u="sng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Gmail data extraction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Char char="●"/>
            </a:pPr>
            <a:r>
              <a:rPr lang="en-US" u="sng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Audio data extraction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Char char="●"/>
            </a:pPr>
            <a:r>
              <a:rPr lang="en-US" u="sng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repo data extraction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Char char="●"/>
            </a:pPr>
            <a:r>
              <a:rPr lang="en-US" u="sng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Notion notebook data extraction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04" name="Google Shape;304;g22adebe09cc_6_72"/>
          <p:cNvSpPr txBox="1">
            <a:spLocks noGrp="1"/>
          </p:cNvSpPr>
          <p:nvPr>
            <p:ph type="title"/>
          </p:nvPr>
        </p:nvSpPr>
        <p:spPr>
          <a:xfrm>
            <a:off x="628650" y="144365"/>
            <a:ext cx="7886700" cy="5796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latin typeface="Proxima Nova"/>
                <a:ea typeface="Proxima Nova"/>
                <a:cs typeface="Proxima Nova"/>
                <a:sym typeface="Proxima Nova"/>
              </a:rPr>
              <a:t>References</a:t>
            </a:r>
            <a:endParaRPr sz="27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14409fbf84_0_266"/>
          <p:cNvSpPr txBox="1">
            <a:spLocks noGrp="1"/>
          </p:cNvSpPr>
          <p:nvPr>
            <p:ph type="body" idx="1"/>
          </p:nvPr>
        </p:nvSpPr>
        <p:spPr>
          <a:xfrm>
            <a:off x="628650" y="853461"/>
            <a:ext cx="7886700" cy="37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US"/>
              <a:t>How to get started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-US" u="sng">
                <a:solidFill>
                  <a:schemeClr val="hlink"/>
                </a:solidFill>
                <a:hlinkClick r:id="rId3"/>
              </a:rPr>
              <a:t>Demo notebooks</a:t>
            </a:r>
            <a:r>
              <a:rPr lang="en-US"/>
              <a:t> (Run on Google Colab)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-US"/>
              <a:t>Download the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ThirdAI package</a:t>
            </a:r>
            <a:r>
              <a:rPr lang="en-US"/>
              <a:t> and get a trial license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-US"/>
              <a:t>Bring your data and build models 🚀🚀🚀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-US"/>
              <a:t>Bring your vision and make them better with real-time reinforcement learning. </a:t>
            </a:r>
            <a:endParaRPr/>
          </a:p>
        </p:txBody>
      </p:sp>
      <p:sp>
        <p:nvSpPr>
          <p:cNvPr id="311" name="Google Shape;311;g214409fbf84_0_266"/>
          <p:cNvSpPr txBox="1">
            <a:spLocks noGrp="1"/>
          </p:cNvSpPr>
          <p:nvPr>
            <p:ph type="title"/>
          </p:nvPr>
        </p:nvSpPr>
        <p:spPr>
          <a:xfrm>
            <a:off x="628650" y="144366"/>
            <a:ext cx="78867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 b="1">
                <a:latin typeface="Proxima Nova"/>
                <a:ea typeface="Proxima Nova"/>
                <a:cs typeface="Proxima Nova"/>
                <a:sym typeface="Proxima Nova"/>
              </a:rPr>
              <a:t>Next Steps	</a:t>
            </a:r>
            <a:endParaRPr sz="2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2" name="Google Shape;312;g214409fbf84_0_266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adebe09cc_2_90"/>
          <p:cNvSpPr txBox="1">
            <a:spLocks noGrp="1"/>
          </p:cNvSpPr>
          <p:nvPr>
            <p:ph type="title"/>
          </p:nvPr>
        </p:nvSpPr>
        <p:spPr>
          <a:xfrm>
            <a:off x="847703" y="5"/>
            <a:ext cx="88665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Proxima Nova"/>
                <a:ea typeface="Proxima Nova"/>
                <a:cs typeface="Proxima Nova"/>
                <a:sym typeface="Proxima Nova"/>
              </a:rPr>
              <a:t>Our Unique Technology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" name="Google Shape;181;g22adebe09cc_2_90"/>
          <p:cNvSpPr txBox="1">
            <a:spLocks noGrp="1"/>
          </p:cNvSpPr>
          <p:nvPr>
            <p:ph type="body" idx="1"/>
          </p:nvPr>
        </p:nvSpPr>
        <p:spPr>
          <a:xfrm>
            <a:off x="278860" y="682193"/>
            <a:ext cx="8897100" cy="4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</a:pPr>
            <a:endParaRPr>
              <a:solidFill>
                <a:schemeClr val="dk1"/>
              </a:solidFill>
            </a:endParaRPr>
          </a:p>
          <a:p>
            <a:pPr marL="68580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</a:pPr>
            <a:endParaRPr>
              <a:solidFill>
                <a:schemeClr val="dk1"/>
              </a:solidFill>
            </a:endParaRPr>
          </a:p>
          <a:p>
            <a:pPr marL="68580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  <a:p>
            <a:pPr marL="971550" lvl="1" indent="-184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82" name="Google Shape;182;g22adebe09cc_2_90"/>
          <p:cNvSpPr txBox="1"/>
          <p:nvPr/>
        </p:nvSpPr>
        <p:spPr>
          <a:xfrm>
            <a:off x="1302754" y="1011450"/>
            <a:ext cx="6538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Mimic the human brain - sparse network training</a:t>
            </a:r>
            <a:endParaRPr sz="14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 converges to same or better accuracy</a:t>
            </a:r>
            <a:endParaRPr sz="14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3" name="Google Shape;183;g22adebe09cc_2_90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1586" y="2169928"/>
            <a:ext cx="4240443" cy="185166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2adebe09cc_2_90"/>
          <p:cNvSpPr txBox="1"/>
          <p:nvPr/>
        </p:nvSpPr>
        <p:spPr>
          <a:xfrm>
            <a:off x="2268195" y="4225773"/>
            <a:ext cx="38472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B0F0"/>
                </a:solidFill>
                <a:latin typeface="Proxima Nova"/>
                <a:ea typeface="Proxima Nova"/>
                <a:cs typeface="Proxima Nova"/>
                <a:sym typeface="Proxima Nova"/>
              </a:rPr>
              <a:t>  Less than 1% operations are enough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2adebe09cc_0_9"/>
          <p:cNvSpPr txBox="1">
            <a:spLocks noGrp="1"/>
          </p:cNvSpPr>
          <p:nvPr>
            <p:ph type="title"/>
          </p:nvPr>
        </p:nvSpPr>
        <p:spPr>
          <a:xfrm>
            <a:off x="628650" y="144365"/>
            <a:ext cx="7886700" cy="5796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Proxima Nova"/>
                <a:ea typeface="Proxima Nova"/>
                <a:cs typeface="Proxima Nova"/>
                <a:sym typeface="Proxima Nova"/>
              </a:rPr>
              <a:t>Logistics and Timelines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g22adebe09cc_0_9"/>
          <p:cNvSpPr txBox="1">
            <a:spLocks noGrp="1"/>
          </p:cNvSpPr>
          <p:nvPr>
            <p:ph type="body" idx="1"/>
          </p:nvPr>
        </p:nvSpPr>
        <p:spPr>
          <a:xfrm>
            <a:off x="628650" y="853460"/>
            <a:ext cx="7886700" cy="37794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22adebe09cc_0_9"/>
          <p:cNvSpPr txBox="1">
            <a:spLocks noGrp="1"/>
          </p:cNvSpPr>
          <p:nvPr>
            <p:ph type="sldNum" idx="12"/>
          </p:nvPr>
        </p:nvSpPr>
        <p:spPr>
          <a:xfrm>
            <a:off x="8656403" y="4866761"/>
            <a:ext cx="203100" cy="2001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adebe09cc_20_0"/>
          <p:cNvSpPr txBox="1">
            <a:spLocks noGrp="1"/>
          </p:cNvSpPr>
          <p:nvPr>
            <p:ph type="title"/>
          </p:nvPr>
        </p:nvSpPr>
        <p:spPr>
          <a:xfrm>
            <a:off x="628650" y="144365"/>
            <a:ext cx="7886700" cy="5796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Proxima Nova"/>
                <a:ea typeface="Proxima Nova"/>
                <a:cs typeface="Proxima Nova"/>
                <a:sym typeface="Proxima Nova"/>
              </a:rPr>
              <a:t>Judging Criteria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7" name="Google Shape;327;g22adebe09cc_20_0"/>
          <p:cNvSpPr txBox="1">
            <a:spLocks noGrp="1"/>
          </p:cNvSpPr>
          <p:nvPr>
            <p:ph type="body" idx="1"/>
          </p:nvPr>
        </p:nvSpPr>
        <p:spPr>
          <a:xfrm>
            <a:off x="628650" y="853460"/>
            <a:ext cx="7886700" cy="37794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/>
              <a:t>Impact</a:t>
            </a:r>
            <a:endParaRPr/>
          </a:p>
          <a:p>
            <a:pPr marL="457200" lvl="0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Is there a clear use case?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Who will use this product?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What benefits does the product offer?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How is it compare with alternatives?</a:t>
            </a:r>
            <a:endParaRPr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/>
              <a:t>Technical Innovation</a:t>
            </a:r>
            <a:endParaRPr/>
          </a:p>
          <a:p>
            <a:pPr marL="457200" lvl="0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Does the product utilize innovative data processing techniques?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Does the product utilize NeuralDB capabilities in novel ways?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Were there challenges that required innovative solutions?</a:t>
            </a:r>
            <a:endParaRPr/>
          </a:p>
        </p:txBody>
      </p:sp>
      <p:sp>
        <p:nvSpPr>
          <p:cNvPr id="328" name="Google Shape;328;g22adebe09cc_20_0"/>
          <p:cNvSpPr txBox="1">
            <a:spLocks noGrp="1"/>
          </p:cNvSpPr>
          <p:nvPr>
            <p:ph type="sldNum" idx="12"/>
          </p:nvPr>
        </p:nvSpPr>
        <p:spPr>
          <a:xfrm>
            <a:off x="8656403" y="4866761"/>
            <a:ext cx="203100" cy="2001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2adebe09cc_0_16"/>
          <p:cNvSpPr txBox="1">
            <a:spLocks noGrp="1"/>
          </p:cNvSpPr>
          <p:nvPr>
            <p:ph type="title"/>
          </p:nvPr>
        </p:nvSpPr>
        <p:spPr>
          <a:xfrm>
            <a:off x="628650" y="144365"/>
            <a:ext cx="7886700" cy="5796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Proxima Nova"/>
                <a:ea typeface="Proxima Nova"/>
                <a:cs typeface="Proxima Nova"/>
                <a:sym typeface="Proxima Nova"/>
              </a:rPr>
              <a:t>Awards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g22adebe09cc_0_16"/>
          <p:cNvSpPr txBox="1">
            <a:spLocks noGrp="1"/>
          </p:cNvSpPr>
          <p:nvPr>
            <p:ph type="sldNum" idx="12"/>
          </p:nvPr>
        </p:nvSpPr>
        <p:spPr>
          <a:xfrm>
            <a:off x="8656403" y="4866761"/>
            <a:ext cx="203100" cy="2001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36" name="Google Shape;336;g22adebe09cc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700" y="1112913"/>
            <a:ext cx="1765475" cy="18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22adebe09cc_0_16"/>
          <p:cNvSpPr txBox="1"/>
          <p:nvPr/>
        </p:nvSpPr>
        <p:spPr>
          <a:xfrm>
            <a:off x="908950" y="809700"/>
            <a:ext cx="1536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</a:rPr>
              <a:t>First Prize</a:t>
            </a:r>
            <a:endParaRPr/>
          </a:p>
        </p:txBody>
      </p:sp>
      <p:pic>
        <p:nvPicPr>
          <p:cNvPr id="338" name="Google Shape;338;g22adebe09cc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9550" y="876365"/>
            <a:ext cx="2328170" cy="232817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22adebe09cc_0_16"/>
          <p:cNvSpPr txBox="1"/>
          <p:nvPr/>
        </p:nvSpPr>
        <p:spPr>
          <a:xfrm>
            <a:off x="3410175" y="809700"/>
            <a:ext cx="17655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</a:rPr>
              <a:t>Second Prize</a:t>
            </a:r>
            <a:endParaRPr/>
          </a:p>
        </p:txBody>
      </p:sp>
      <p:pic>
        <p:nvPicPr>
          <p:cNvPr id="340" name="Google Shape;340;g22adebe09cc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898" y="1352559"/>
            <a:ext cx="2476449" cy="1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22adebe09cc_0_16"/>
          <p:cNvSpPr txBox="1"/>
          <p:nvPr/>
        </p:nvSpPr>
        <p:spPr>
          <a:xfrm>
            <a:off x="6403225" y="821200"/>
            <a:ext cx="17655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</a:rPr>
              <a:t>*Bonus Prize</a:t>
            </a:r>
            <a:endParaRPr/>
          </a:p>
        </p:txBody>
      </p:sp>
      <p:sp>
        <p:nvSpPr>
          <p:cNvPr id="342" name="Google Shape;342;g22adebe09cc_0_16"/>
          <p:cNvSpPr/>
          <p:nvPr/>
        </p:nvSpPr>
        <p:spPr>
          <a:xfrm>
            <a:off x="5915575" y="821200"/>
            <a:ext cx="2740800" cy="2803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22adebe09cc_0_16"/>
          <p:cNvSpPr txBox="1"/>
          <p:nvPr/>
        </p:nvSpPr>
        <p:spPr>
          <a:xfrm>
            <a:off x="1232788" y="2968000"/>
            <a:ext cx="888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iPad </a:t>
            </a:r>
            <a:endParaRPr/>
          </a:p>
        </p:txBody>
      </p:sp>
      <p:sp>
        <p:nvSpPr>
          <p:cNvPr id="344" name="Google Shape;344;g22adebe09cc_0_16"/>
          <p:cNvSpPr txBox="1"/>
          <p:nvPr/>
        </p:nvSpPr>
        <p:spPr>
          <a:xfrm>
            <a:off x="3315346" y="2968000"/>
            <a:ext cx="1536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Apple watch </a:t>
            </a:r>
            <a:endParaRPr/>
          </a:p>
        </p:txBody>
      </p:sp>
      <p:sp>
        <p:nvSpPr>
          <p:cNvPr id="345" name="Google Shape;345;g22adebe09cc_0_16"/>
          <p:cNvSpPr txBox="1"/>
          <p:nvPr/>
        </p:nvSpPr>
        <p:spPr>
          <a:xfrm>
            <a:off x="5831124" y="2922125"/>
            <a:ext cx="29097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</a:rPr>
              <a:t>Launch and promotion on Product Hunt</a:t>
            </a:r>
            <a:endParaRPr/>
          </a:p>
        </p:txBody>
      </p:sp>
      <p:sp>
        <p:nvSpPr>
          <p:cNvPr id="346" name="Google Shape;346;g22adebe09cc_0_16"/>
          <p:cNvSpPr txBox="1"/>
          <p:nvPr/>
        </p:nvSpPr>
        <p:spPr>
          <a:xfrm>
            <a:off x="6038900" y="3646900"/>
            <a:ext cx="2617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*</a:t>
            </a:r>
            <a:r>
              <a:rPr lang="en-US" sz="1200" b="1">
                <a:solidFill>
                  <a:schemeClr val="dk2"/>
                </a:solidFill>
              </a:rPr>
              <a:t>Bonus Prize: </a:t>
            </a:r>
            <a:r>
              <a:rPr lang="en-US" sz="1200">
                <a:solidFill>
                  <a:schemeClr val="dk2"/>
                </a:solidFill>
              </a:rPr>
              <a:t>All user-ready projects/demos will be posted and promoted by us on Product Hunt with name credits and special mention.</a:t>
            </a:r>
            <a:endParaRPr sz="1200"/>
          </a:p>
        </p:txBody>
      </p:sp>
      <p:sp>
        <p:nvSpPr>
          <p:cNvPr id="347" name="Google Shape;347;g22adebe09cc_0_16"/>
          <p:cNvSpPr txBox="1"/>
          <p:nvPr/>
        </p:nvSpPr>
        <p:spPr>
          <a:xfrm>
            <a:off x="360200" y="3757600"/>
            <a:ext cx="5364600" cy="90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Note: To ensure the proper handling and promotion of your project, please attach a completed </a:t>
            </a:r>
            <a:r>
              <a:rPr lang="en-US" sz="1300" b="1">
                <a:solidFill>
                  <a:schemeClr val="dk2"/>
                </a:solidFill>
              </a:rPr>
              <a:t>release form</a:t>
            </a:r>
            <a:r>
              <a:rPr lang="en-US" sz="1300">
                <a:solidFill>
                  <a:schemeClr val="dk2"/>
                </a:solidFill>
              </a:rPr>
              <a:t> along with your submission. The release form will be shared with you all on Discord. Please sign the document and submit it along with your project.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2adebe09cc_18_42"/>
          <p:cNvSpPr txBox="1">
            <a:spLocks noGrp="1"/>
          </p:cNvSpPr>
          <p:nvPr>
            <p:ph type="sldNum" idx="12"/>
          </p:nvPr>
        </p:nvSpPr>
        <p:spPr>
          <a:xfrm>
            <a:off x="8656403" y="4866761"/>
            <a:ext cx="203100" cy="2001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54" name="Google Shape;354;g22adebe09cc_18_42"/>
          <p:cNvSpPr txBox="1">
            <a:spLocks noGrp="1"/>
          </p:cNvSpPr>
          <p:nvPr>
            <p:ph type="body" idx="1"/>
          </p:nvPr>
        </p:nvSpPr>
        <p:spPr>
          <a:xfrm>
            <a:off x="628650" y="1868385"/>
            <a:ext cx="7886700" cy="37794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400" i="1"/>
              <a:t>We look forward to your innovative project submissions. </a:t>
            </a:r>
            <a:endParaRPr sz="2400" i="1"/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400" i="1"/>
              <a:t>Best of luck to all participants!</a:t>
            </a:r>
            <a:endParaRPr sz="2400" i="1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600"/>
              <a:t>.</a:t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adebe09cc_18_0"/>
          <p:cNvSpPr txBox="1">
            <a:spLocks noGrp="1"/>
          </p:cNvSpPr>
          <p:nvPr>
            <p:ph type="title"/>
          </p:nvPr>
        </p:nvSpPr>
        <p:spPr>
          <a:xfrm>
            <a:off x="628650" y="144366"/>
            <a:ext cx="7886700" cy="579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Scientifically Proven Insights (Dozens of Peer-Reviewed Papers)</a:t>
            </a:r>
            <a:endParaRPr/>
          </a:p>
        </p:txBody>
      </p:sp>
      <p:sp>
        <p:nvSpPr>
          <p:cNvPr id="191" name="Google Shape;191;g22adebe09cc_18_0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0" cy="17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92" name="Google Shape;192;g22adebe09cc_18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575" y="1424024"/>
            <a:ext cx="3209523" cy="11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2adebe09cc_18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1678" y="1469117"/>
            <a:ext cx="4692319" cy="161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2adebe09cc_18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79356" y="3522216"/>
            <a:ext cx="2913562" cy="1086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adebe09cc_18_50"/>
          <p:cNvSpPr/>
          <p:nvPr/>
        </p:nvSpPr>
        <p:spPr>
          <a:xfrm>
            <a:off x="2800049" y="597900"/>
            <a:ext cx="2902800" cy="4447800"/>
          </a:xfrm>
          <a:prstGeom prst="rect">
            <a:avLst/>
          </a:prstGeom>
          <a:noFill/>
          <a:ln w="1905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22adebe09cc_18_50"/>
          <p:cNvSpPr/>
          <p:nvPr/>
        </p:nvSpPr>
        <p:spPr>
          <a:xfrm>
            <a:off x="2041788" y="3679450"/>
            <a:ext cx="697800" cy="2172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4D5FF"/>
              </a:gs>
              <a:gs pos="35000">
                <a:srgbClr val="9FDEFF"/>
              </a:gs>
              <a:gs pos="100000">
                <a:srgbClr val="D6F2FF"/>
              </a:gs>
            </a:gsLst>
            <a:lin ang="16200038" scaled="0"/>
          </a:gradFill>
          <a:ln w="9525" cap="flat" cmpd="sng">
            <a:solidFill>
              <a:srgbClr val="00A9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22adebe09cc_18_50"/>
          <p:cNvSpPr/>
          <p:nvPr/>
        </p:nvSpPr>
        <p:spPr>
          <a:xfrm>
            <a:off x="3151100" y="3553150"/>
            <a:ext cx="21909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22adebe09cc_18_50"/>
          <p:cNvSpPr/>
          <p:nvPr/>
        </p:nvSpPr>
        <p:spPr>
          <a:xfrm>
            <a:off x="135325" y="3566750"/>
            <a:ext cx="18483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22adebe09cc_18_50"/>
          <p:cNvSpPr txBox="1"/>
          <p:nvPr/>
        </p:nvSpPr>
        <p:spPr>
          <a:xfrm>
            <a:off x="3000700" y="3957850"/>
            <a:ext cx="2657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-US"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Train (</a:t>
            </a:r>
            <a:r>
              <a:rPr lang="en-US" sz="11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</a:t>
            </a:r>
            <a:r>
              <a:rPr lang="en-US"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nsupervised)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-US"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Fine-tune (Supervised)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-US"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Teach in Real Time (RLHF)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-US"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Simple UI Client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-US" sz="1100" b="1">
                <a:solidFill>
                  <a:schemeClr val="dk1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ABSOLUTELY </a:t>
            </a:r>
            <a:r>
              <a:rPr lang="en-US" sz="1100" b="1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NO CODE</a:t>
            </a:r>
            <a:endParaRPr sz="1100" b="1" i="0" u="none" strike="noStrike" cap="none">
              <a:solidFill>
                <a:schemeClr val="dk1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g22adebe09cc_18_50"/>
          <p:cNvSpPr txBox="1"/>
          <p:nvPr/>
        </p:nvSpPr>
        <p:spPr>
          <a:xfrm>
            <a:off x="280100" y="3526450"/>
            <a:ext cx="1604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Multilingual</a:t>
            </a:r>
            <a:r>
              <a:rPr lang="en-US" sz="14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Knowled</a:t>
            </a:r>
            <a:r>
              <a:rPr lang="en-US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ge base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g22adebe09cc_18_50"/>
          <p:cNvSpPr/>
          <p:nvPr/>
        </p:nvSpPr>
        <p:spPr>
          <a:xfrm>
            <a:off x="5780650" y="2130725"/>
            <a:ext cx="1194600" cy="3663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4D5FF"/>
              </a:gs>
              <a:gs pos="35000">
                <a:srgbClr val="9FDEFF"/>
              </a:gs>
              <a:gs pos="100000">
                <a:srgbClr val="D6F2FF"/>
              </a:gs>
            </a:gsLst>
            <a:lin ang="16200038" scaled="0"/>
          </a:gradFill>
          <a:ln w="9525" cap="flat" cmpd="sng">
            <a:solidFill>
              <a:srgbClr val="00A9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Response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g22adebe09cc_18_50"/>
          <p:cNvSpPr/>
          <p:nvPr/>
        </p:nvSpPr>
        <p:spPr>
          <a:xfrm>
            <a:off x="5755975" y="3589762"/>
            <a:ext cx="1138200" cy="366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9900FF"/>
          </a:solidFill>
          <a:ln w="2540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Teach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g22adebe09cc_18_50"/>
          <p:cNvSpPr/>
          <p:nvPr/>
        </p:nvSpPr>
        <p:spPr>
          <a:xfrm>
            <a:off x="5772700" y="1598475"/>
            <a:ext cx="1202400" cy="366300"/>
          </a:xfrm>
          <a:prstGeom prst="lef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4D5FF"/>
              </a:gs>
              <a:gs pos="35000">
                <a:srgbClr val="9FDEFF"/>
              </a:gs>
              <a:gs pos="100000">
                <a:srgbClr val="D6F2FF"/>
              </a:gs>
            </a:gsLst>
            <a:lin ang="16200038" scaled="0"/>
          </a:gradFill>
          <a:ln w="9525" cap="flat" cmpd="sng">
            <a:solidFill>
              <a:srgbClr val="00A9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Query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g22adebe09cc_18_50"/>
          <p:cNvSpPr txBox="1"/>
          <p:nvPr/>
        </p:nvSpPr>
        <p:spPr>
          <a:xfrm>
            <a:off x="7189600" y="3946750"/>
            <a:ext cx="2049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-US"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Domain Experts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-US"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Beginners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9" name="Google Shape;209;g22adebe09cc_18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6200" y="2962599"/>
            <a:ext cx="1519366" cy="5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2adebe09cc_18_50"/>
          <p:cNvSpPr txBox="1"/>
          <p:nvPr/>
        </p:nvSpPr>
        <p:spPr>
          <a:xfrm>
            <a:off x="134653" y="0"/>
            <a:ext cx="88665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Entire AI/LLM Ecosystem on Commodity CPU for Everyone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1" name="Google Shape;211;g22adebe09cc_18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6904" y="594788"/>
            <a:ext cx="2362247" cy="236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2adebe09cc_18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423" y="1777075"/>
            <a:ext cx="1604100" cy="178967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22adebe09cc_18_50"/>
          <p:cNvSpPr txBox="1"/>
          <p:nvPr/>
        </p:nvSpPr>
        <p:spPr>
          <a:xfrm>
            <a:off x="2930900" y="3490550"/>
            <a:ext cx="2657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Entire LLM Ecosystem on </a:t>
            </a:r>
            <a:endParaRPr sz="13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Simple CPUs</a:t>
            </a:r>
            <a:endParaRPr sz="1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4" name="Google Shape;214;g22adebe09cc_18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54359">
            <a:off x="6616125" y="3437499"/>
            <a:ext cx="469799" cy="469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2adebe09cc_18_50"/>
          <p:cNvSpPr/>
          <p:nvPr/>
        </p:nvSpPr>
        <p:spPr>
          <a:xfrm>
            <a:off x="7460825" y="3599900"/>
            <a:ext cx="1441200" cy="291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2adebe09cc_18_50"/>
          <p:cNvSpPr txBox="1"/>
          <p:nvPr/>
        </p:nvSpPr>
        <p:spPr>
          <a:xfrm>
            <a:off x="7379375" y="3591950"/>
            <a:ext cx="160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End User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7" name="Google Shape;217;g22adebe09cc_18_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1400" y="1237625"/>
            <a:ext cx="1910675" cy="23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71D72A-A168-B8EC-B92C-710BE50A69B7}"/>
              </a:ext>
            </a:extLst>
          </p:cNvPr>
          <p:cNvSpPr txBox="1"/>
          <p:nvPr/>
        </p:nvSpPr>
        <p:spPr>
          <a:xfrm>
            <a:off x="2309567" y="2419629"/>
            <a:ext cx="46191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4"/>
          <p:cNvSpPr/>
          <p:nvPr/>
        </p:nvSpPr>
        <p:spPr>
          <a:xfrm>
            <a:off x="6243425" y="811650"/>
            <a:ext cx="2533800" cy="3744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4"/>
          <p:cNvSpPr txBox="1">
            <a:spLocks noGrp="1"/>
          </p:cNvSpPr>
          <p:nvPr>
            <p:ph type="title"/>
          </p:nvPr>
        </p:nvSpPr>
        <p:spPr>
          <a:xfrm>
            <a:off x="134653" y="43204"/>
            <a:ext cx="88665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Grounded AI-Agents: Current Ecosystem </a:t>
            </a:r>
            <a:endParaRPr/>
          </a:p>
        </p:txBody>
      </p:sp>
      <p:sp>
        <p:nvSpPr>
          <p:cNvPr id="402" name="Google Shape;402;p64"/>
          <p:cNvSpPr/>
          <p:nvPr/>
        </p:nvSpPr>
        <p:spPr>
          <a:xfrm>
            <a:off x="322283" y="948993"/>
            <a:ext cx="1421700" cy="976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Does my organization provides any retirement benefit?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4183" y="1290960"/>
            <a:ext cx="691172" cy="38956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4"/>
          <p:cNvSpPr/>
          <p:nvPr/>
        </p:nvSpPr>
        <p:spPr>
          <a:xfrm>
            <a:off x="1928091" y="1412619"/>
            <a:ext cx="404100" cy="14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25400" cap="flat" cmpd="sng">
            <a:solidFill>
              <a:srgbClr val="B676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4"/>
          <p:cNvSpPr/>
          <p:nvPr/>
        </p:nvSpPr>
        <p:spPr>
          <a:xfrm>
            <a:off x="3570002" y="1291538"/>
            <a:ext cx="1371300" cy="330000"/>
          </a:xfrm>
          <a:prstGeom prst="bracePair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0.19, 0.17, …, 1.2</a:t>
            </a:r>
            <a:endParaRPr/>
          </a:p>
        </p:txBody>
      </p:sp>
      <p:sp>
        <p:nvSpPr>
          <p:cNvPr id="406" name="Google Shape;406;p64"/>
          <p:cNvSpPr/>
          <p:nvPr/>
        </p:nvSpPr>
        <p:spPr>
          <a:xfrm>
            <a:off x="3066046" y="1412619"/>
            <a:ext cx="404100" cy="14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25400" cap="flat" cmpd="sng">
            <a:solidFill>
              <a:srgbClr val="B676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4"/>
          <p:cNvSpPr/>
          <p:nvPr/>
        </p:nvSpPr>
        <p:spPr>
          <a:xfrm>
            <a:off x="5061663" y="1385488"/>
            <a:ext cx="1108200" cy="11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25400" cap="flat" cmpd="sng">
            <a:solidFill>
              <a:srgbClr val="B676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4"/>
          <p:cNvSpPr/>
          <p:nvPr/>
        </p:nvSpPr>
        <p:spPr>
          <a:xfrm>
            <a:off x="6847790" y="2935067"/>
            <a:ext cx="1353600" cy="7323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organization provides 401k retirement benefits for all the employees matching up to 4% contribution.</a:t>
            </a:r>
            <a:endParaRPr/>
          </a:p>
        </p:txBody>
      </p:sp>
      <p:pic>
        <p:nvPicPr>
          <p:cNvPr id="409" name="Google Shape;40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3202" y="3076453"/>
            <a:ext cx="691172" cy="389568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4"/>
          <p:cNvSpPr/>
          <p:nvPr/>
        </p:nvSpPr>
        <p:spPr>
          <a:xfrm rot="1238189">
            <a:off x="1715828" y="2479139"/>
            <a:ext cx="2926476" cy="11127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25400" cap="flat" cmpd="sng">
            <a:solidFill>
              <a:srgbClr val="B676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4"/>
          <p:cNvSpPr/>
          <p:nvPr/>
        </p:nvSpPr>
        <p:spPr>
          <a:xfrm>
            <a:off x="4084606" y="4253144"/>
            <a:ext cx="1662000" cy="853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Yes, your organization offers 401k benefits and match up to 4% of your contribution</a:t>
            </a:r>
            <a:endParaRPr/>
          </a:p>
        </p:txBody>
      </p:sp>
      <p:sp>
        <p:nvSpPr>
          <p:cNvPr id="412" name="Google Shape;412;p64"/>
          <p:cNvSpPr/>
          <p:nvPr/>
        </p:nvSpPr>
        <p:spPr>
          <a:xfrm rot="5400000">
            <a:off x="4703704" y="3830899"/>
            <a:ext cx="590100" cy="11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25400" cap="flat" cmpd="sng">
            <a:solidFill>
              <a:srgbClr val="B676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4"/>
          <p:cNvSpPr/>
          <p:nvPr/>
        </p:nvSpPr>
        <p:spPr>
          <a:xfrm>
            <a:off x="1931638" y="631860"/>
            <a:ext cx="3056400" cy="1266300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4"/>
          <p:cNvSpPr txBox="1"/>
          <p:nvPr/>
        </p:nvSpPr>
        <p:spPr>
          <a:xfrm>
            <a:off x="2021967" y="684452"/>
            <a:ext cx="180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r>
              <a:rPr lang="en" sz="1400" b="1" i="0" u="none" strike="noStrike" cap="none">
                <a:solidFill>
                  <a:srgbClr val="3264F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Embeddings</a:t>
            </a:r>
            <a:endParaRPr/>
          </a:p>
        </p:txBody>
      </p:sp>
      <p:sp>
        <p:nvSpPr>
          <p:cNvPr id="415" name="Google Shape;415;p64"/>
          <p:cNvSpPr/>
          <p:nvPr/>
        </p:nvSpPr>
        <p:spPr>
          <a:xfrm>
            <a:off x="3654741" y="2261904"/>
            <a:ext cx="1959900" cy="1714200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64"/>
          <p:cNvSpPr txBox="1"/>
          <p:nvPr/>
        </p:nvSpPr>
        <p:spPr>
          <a:xfrm>
            <a:off x="3668346" y="3466021"/>
            <a:ext cx="1236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Response Generation</a:t>
            </a:r>
            <a:endParaRPr/>
          </a:p>
        </p:txBody>
      </p:sp>
      <p:sp>
        <p:nvSpPr>
          <p:cNvPr id="417" name="Google Shape;417;p64"/>
          <p:cNvSpPr/>
          <p:nvPr/>
        </p:nvSpPr>
        <p:spPr>
          <a:xfrm rot="10800000">
            <a:off x="5538600" y="3224750"/>
            <a:ext cx="1108200" cy="11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25400" cap="flat" cmpd="sng">
            <a:solidFill>
              <a:srgbClr val="B676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4"/>
          <p:cNvSpPr txBox="1"/>
          <p:nvPr/>
        </p:nvSpPr>
        <p:spPr>
          <a:xfrm>
            <a:off x="6405450" y="3796100"/>
            <a:ext cx="2238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Vector DB Ecosystem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Customer Data Needs 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to Flow Here</a:t>
            </a:r>
            <a:endParaRPr sz="1200"/>
          </a:p>
        </p:txBody>
      </p:sp>
      <p:sp>
        <p:nvSpPr>
          <p:cNvPr id="419" name="Google Shape;419;p64"/>
          <p:cNvSpPr txBox="1"/>
          <p:nvPr/>
        </p:nvSpPr>
        <p:spPr>
          <a:xfrm>
            <a:off x="1927173" y="1605875"/>
            <a:ext cx="3056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Customer Data Needs to Flow Here</a:t>
            </a:r>
            <a:endParaRPr sz="1100"/>
          </a:p>
        </p:txBody>
      </p:sp>
      <p:pic>
        <p:nvPicPr>
          <p:cNvPr id="420" name="Google Shape;420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4481" y="909138"/>
            <a:ext cx="376844" cy="258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2569" y="2578134"/>
            <a:ext cx="376844" cy="258138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4"/>
          <p:cNvSpPr/>
          <p:nvPr/>
        </p:nvSpPr>
        <p:spPr>
          <a:xfrm>
            <a:off x="6927939" y="995236"/>
            <a:ext cx="1231200" cy="1273800"/>
          </a:xfrm>
          <a:prstGeom prst="can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VECTOR DB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&lt;KEY, VALUE&gt;</a:t>
            </a:r>
            <a:endParaRPr/>
          </a:p>
        </p:txBody>
      </p:sp>
      <p:sp>
        <p:nvSpPr>
          <p:cNvPr id="423" name="Google Shape;423;p64"/>
          <p:cNvSpPr/>
          <p:nvPr/>
        </p:nvSpPr>
        <p:spPr>
          <a:xfrm rot="5400000">
            <a:off x="7310700" y="2556450"/>
            <a:ext cx="446100" cy="1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25400" cap="flat" cmpd="sng">
            <a:solidFill>
              <a:srgbClr val="B676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64"/>
          <p:cNvSpPr txBox="1"/>
          <p:nvPr/>
        </p:nvSpPr>
        <p:spPr>
          <a:xfrm>
            <a:off x="3857773" y="628469"/>
            <a:ext cx="11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GPU Heavy</a:t>
            </a:r>
            <a:endParaRPr/>
          </a:p>
        </p:txBody>
      </p:sp>
      <p:sp>
        <p:nvSpPr>
          <p:cNvPr id="425" name="Google Shape;425;p64"/>
          <p:cNvSpPr txBox="1"/>
          <p:nvPr/>
        </p:nvSpPr>
        <p:spPr>
          <a:xfrm>
            <a:off x="4456998" y="2295955"/>
            <a:ext cx="11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GPU Heavy</a:t>
            </a:r>
            <a:endParaRPr/>
          </a:p>
        </p:txBody>
      </p:sp>
      <p:sp>
        <p:nvSpPr>
          <p:cNvPr id="426" name="Google Shape;426;p64"/>
          <p:cNvSpPr txBox="1"/>
          <p:nvPr/>
        </p:nvSpPr>
        <p:spPr>
          <a:xfrm>
            <a:off x="216475" y="2663075"/>
            <a:ext cx="29901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Customers </a:t>
            </a:r>
            <a:r>
              <a:rPr lang="en" sz="1200" b="1">
                <a:solidFill>
                  <a:schemeClr val="dk2"/>
                </a:solidFill>
              </a:rPr>
              <a:t>Challenges</a:t>
            </a:r>
            <a:endParaRPr sz="1200">
              <a:solidFill>
                <a:schemeClr val="dk2"/>
              </a:solidFill>
            </a:endParaRPr>
          </a:p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-"/>
            </a:pPr>
            <a:r>
              <a:rPr lang="en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Privacy</a:t>
            </a:r>
            <a:endParaRPr sz="1200">
              <a:solidFill>
                <a:schemeClr val="dk2"/>
              </a:solidFill>
            </a:endParaRPr>
          </a:p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-"/>
            </a:pPr>
            <a:r>
              <a:rPr lang="en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Too much data movement.</a:t>
            </a:r>
            <a:endParaRPr sz="1200">
              <a:solidFill>
                <a:schemeClr val="dk2"/>
              </a:solidFill>
            </a:endParaRPr>
          </a:p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-"/>
            </a:pPr>
            <a:r>
              <a:rPr lang="en" sz="1200">
                <a:solidFill>
                  <a:schemeClr val="dk2"/>
                </a:solidFill>
              </a:rPr>
              <a:t>Multiple services are required</a:t>
            </a:r>
            <a:endParaRPr sz="1200">
              <a:solidFill>
                <a:schemeClr val="dk2"/>
              </a:solidFill>
            </a:endParaRPr>
          </a:p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-"/>
            </a:pPr>
            <a:r>
              <a:rPr lang="en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GPU are scarce. </a:t>
            </a:r>
            <a:endParaRPr sz="1200">
              <a:solidFill>
                <a:schemeClr val="dk2"/>
              </a:solidFill>
            </a:endParaRPr>
          </a:p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-"/>
            </a:pPr>
            <a:r>
              <a:rPr lang="en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Poor response time</a:t>
            </a:r>
            <a:r>
              <a:rPr lang="en"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endParaRPr sz="1200">
              <a:solidFill>
                <a:schemeClr val="dk2"/>
              </a:solidFill>
            </a:endParaRPr>
          </a:p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-"/>
            </a:pPr>
            <a:r>
              <a:rPr lang="en"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Embeddings are at least 3x heavier</a:t>
            </a:r>
            <a:r>
              <a:rPr lang="en" sz="1200">
                <a:solidFill>
                  <a:schemeClr val="dk2"/>
                </a:solidFill>
              </a:rPr>
              <a:t> </a:t>
            </a:r>
            <a:r>
              <a:rPr lang="en"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 actual data</a:t>
            </a:r>
            <a:endParaRPr sz="12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adebe09cc_7_58"/>
          <p:cNvSpPr txBox="1">
            <a:spLocks noGrp="1"/>
          </p:cNvSpPr>
          <p:nvPr>
            <p:ph type="title"/>
          </p:nvPr>
        </p:nvSpPr>
        <p:spPr>
          <a:xfrm>
            <a:off x="628650" y="234990"/>
            <a:ext cx="7886700" cy="5796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Proxima Nova"/>
                <a:ea typeface="Proxima Nova"/>
                <a:cs typeface="Proxima Nova"/>
                <a:sym typeface="Proxima Nova"/>
              </a:rPr>
              <a:t>Neural Search Pipeline (Inserting)</a:t>
            </a:r>
            <a:endParaRPr sz="2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3" name="Google Shape;223;g22adebe09cc_7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588" y="814600"/>
            <a:ext cx="6696829" cy="43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adebe09cc_7_85"/>
          <p:cNvSpPr txBox="1">
            <a:spLocks noGrp="1"/>
          </p:cNvSpPr>
          <p:nvPr>
            <p:ph type="title"/>
          </p:nvPr>
        </p:nvSpPr>
        <p:spPr>
          <a:xfrm>
            <a:off x="628650" y="178340"/>
            <a:ext cx="7886700" cy="5796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Proxima Nova"/>
                <a:ea typeface="Proxima Nova"/>
                <a:cs typeface="Proxima Nova"/>
                <a:sym typeface="Proxima Nova"/>
              </a:rPr>
              <a:t>Neural Search Pipeline (Querying)</a:t>
            </a:r>
            <a:endParaRPr sz="2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9" name="Google Shape;229;g22adebe09cc_7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875" y="757950"/>
            <a:ext cx="6230231" cy="432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adebe09cc_7_21"/>
          <p:cNvSpPr txBox="1">
            <a:spLocks noGrp="1"/>
          </p:cNvSpPr>
          <p:nvPr>
            <p:ph type="title"/>
          </p:nvPr>
        </p:nvSpPr>
        <p:spPr>
          <a:xfrm>
            <a:off x="628650" y="144366"/>
            <a:ext cx="7886700" cy="579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 Neural Database? </a:t>
            </a:r>
            <a:r>
              <a:rPr lang="en-US" sz="2800"/>
              <a:t>(Inserting)</a:t>
            </a:r>
            <a:endParaRPr/>
          </a:p>
        </p:txBody>
      </p:sp>
      <p:sp>
        <p:nvSpPr>
          <p:cNvPr id="236" name="Google Shape;236;g22adebe09cc_7_21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0" cy="17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37" name="Google Shape;237;g22adebe09cc_7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50" y="657100"/>
            <a:ext cx="8815450" cy="4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adebe09cc_7_40"/>
          <p:cNvSpPr txBox="1">
            <a:spLocks noGrp="1"/>
          </p:cNvSpPr>
          <p:nvPr>
            <p:ph type="title"/>
          </p:nvPr>
        </p:nvSpPr>
        <p:spPr>
          <a:xfrm>
            <a:off x="628650" y="144366"/>
            <a:ext cx="7886700" cy="579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 Neural Database? (Querying)</a:t>
            </a:r>
            <a:endParaRPr/>
          </a:p>
        </p:txBody>
      </p:sp>
      <p:sp>
        <p:nvSpPr>
          <p:cNvPr id="244" name="Google Shape;244;g22adebe09cc_7_40"/>
          <p:cNvSpPr txBox="1">
            <a:spLocks noGrp="1"/>
          </p:cNvSpPr>
          <p:nvPr>
            <p:ph type="sldNum" idx="12"/>
          </p:nvPr>
        </p:nvSpPr>
        <p:spPr>
          <a:xfrm>
            <a:off x="8354187" y="4869807"/>
            <a:ext cx="505200" cy="17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45" name="Google Shape;245;g22adebe09cc_7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75" y="804375"/>
            <a:ext cx="8844526" cy="43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irdAI- light theme">
  <a:themeElements>
    <a:clrScheme name="ThirdAI">
      <a:dk1>
        <a:srgbClr val="022BA4"/>
      </a:dk1>
      <a:lt1>
        <a:srgbClr val="FFFFFF"/>
      </a:lt1>
      <a:dk2>
        <a:srgbClr val="000000"/>
      </a:dk2>
      <a:lt2>
        <a:srgbClr val="FFFFFF"/>
      </a:lt2>
      <a:accent1>
        <a:srgbClr val="04ABFF"/>
      </a:accent1>
      <a:accent2>
        <a:srgbClr val="022BA4"/>
      </a:accent2>
      <a:accent3>
        <a:srgbClr val="00F4FB"/>
      </a:accent3>
      <a:accent4>
        <a:srgbClr val="46FF00"/>
      </a:accent4>
      <a:accent5>
        <a:srgbClr val="FAA325"/>
      </a:accent5>
      <a:accent6>
        <a:srgbClr val="AA00FF"/>
      </a:accent6>
      <a:hlink>
        <a:srgbClr val="04ABFF"/>
      </a:hlink>
      <a:folHlink>
        <a:srgbClr val="3554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tetherAI Theme Light">
  <a:themeElements>
    <a:clrScheme name="ThirdAI">
      <a:dk1>
        <a:srgbClr val="022BA4"/>
      </a:dk1>
      <a:lt1>
        <a:srgbClr val="FFFFFF"/>
      </a:lt1>
      <a:dk2>
        <a:srgbClr val="000000"/>
      </a:dk2>
      <a:lt2>
        <a:srgbClr val="FFFFFF"/>
      </a:lt2>
      <a:accent1>
        <a:srgbClr val="04ABFF"/>
      </a:accent1>
      <a:accent2>
        <a:srgbClr val="022BA4"/>
      </a:accent2>
      <a:accent3>
        <a:srgbClr val="00F4FB"/>
      </a:accent3>
      <a:accent4>
        <a:srgbClr val="46FF00"/>
      </a:accent4>
      <a:accent5>
        <a:srgbClr val="FAA325"/>
      </a:accent5>
      <a:accent6>
        <a:srgbClr val="AA00FF"/>
      </a:accent6>
      <a:hlink>
        <a:srgbClr val="04ABFF"/>
      </a:hlink>
      <a:folHlink>
        <a:srgbClr val="3554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525</Words>
  <Application>Microsoft Macintosh PowerPoint</Application>
  <PresentationFormat>On-screen Show (16:9)</PresentationFormat>
  <Paragraphs>122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Proxima Nova Extrabold</vt:lpstr>
      <vt:lpstr>Calibri</vt:lpstr>
      <vt:lpstr>Noto Sans Symbols</vt:lpstr>
      <vt:lpstr>Proxima Nova</vt:lpstr>
      <vt:lpstr>Proxima Nova Semibold</vt:lpstr>
      <vt:lpstr>Arial</vt:lpstr>
      <vt:lpstr>ThirdAI- light theme</vt:lpstr>
      <vt:lpstr>UntetherAI Theme Light</vt:lpstr>
      <vt:lpstr>PowerPoint Presentation</vt:lpstr>
      <vt:lpstr>Our Unique Technology</vt:lpstr>
      <vt:lpstr>Scientifically Proven Insights (Dozens of Peer-Reviewed Papers)</vt:lpstr>
      <vt:lpstr>PowerPoint Presentation</vt:lpstr>
      <vt:lpstr>Grounded AI-Agents: Current Ecosystem </vt:lpstr>
      <vt:lpstr>Neural Search Pipeline (Inserting)</vt:lpstr>
      <vt:lpstr>Neural Search Pipeline (Querying)</vt:lpstr>
      <vt:lpstr>What is a Neural Database? (Inserting)</vt:lpstr>
      <vt:lpstr>What is a Neural Database? (Querying)</vt:lpstr>
      <vt:lpstr>Demo Neural Search on a URL</vt:lpstr>
      <vt:lpstr>Example CSV</vt:lpstr>
      <vt:lpstr>Create your own Neural Database</vt:lpstr>
      <vt:lpstr>Neural DB for Gmail</vt:lpstr>
      <vt:lpstr>Neural DB for CrunchBase</vt:lpstr>
      <vt:lpstr>Neural DB for Audio Transcription</vt:lpstr>
      <vt:lpstr>Neural DB for Code</vt:lpstr>
      <vt:lpstr>Neural DB for Notion</vt:lpstr>
      <vt:lpstr>References</vt:lpstr>
      <vt:lpstr>Next Steps </vt:lpstr>
      <vt:lpstr>Logistics and Timelines</vt:lpstr>
      <vt:lpstr>Judging Criteria</vt:lpstr>
      <vt:lpstr>Awards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Csaba Tomcsak</dc:creator>
  <cp:lastModifiedBy>Sidharth Jain</cp:lastModifiedBy>
  <cp:revision>1</cp:revision>
  <dcterms:created xsi:type="dcterms:W3CDTF">2020-08-28T20:43:53Z</dcterms:created>
  <dcterms:modified xsi:type="dcterms:W3CDTF">2023-08-04T09:09:21Z</dcterms:modified>
</cp:coreProperties>
</file>